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井上 奈々" initials="井上" lastIdx="0" clrIdx="0">
    <p:extLst>
      <p:ext uri="{19B8F6BF-5375-455C-9EA6-DF929625EA0E}">
        <p15:presenceInfo xmlns:p15="http://schemas.microsoft.com/office/powerpoint/2012/main" userId="3d524d7e7298d44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151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15AD493-7095-4411-90B0-EAECF7C80C26}" type="datetimeFigureOut">
              <a:rPr kumimoji="1" lang="ja-JP" altLang="en-US" smtClean="0"/>
              <a:t>2019/7/29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F08C-E494-48D2-AB2F-FCBF19088ABE}" type="slidenum">
              <a:rPr kumimoji="1" lang="ja-JP" altLang="en-US" smtClean="0"/>
              <a:t>‹#›</a:t>
            </a:fld>
            <a:endParaRPr kumimoji="1" lang="ja-JP" altLang="en-US"/>
          </a:p>
        </p:txBody>
      </p:sp>
    </p:spTree>
    <p:extLst>
      <p:ext uri="{BB962C8B-B14F-4D97-AF65-F5344CB8AC3E}">
        <p14:creationId xmlns:p14="http://schemas.microsoft.com/office/powerpoint/2010/main" val="545843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15AD493-7095-4411-90B0-EAECF7C80C26}" type="datetimeFigureOut">
              <a:rPr kumimoji="1" lang="ja-JP" altLang="en-US" smtClean="0"/>
              <a:t>2019/7/29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F08C-E494-48D2-AB2F-FCBF19088ABE}" type="slidenum">
              <a:rPr kumimoji="1" lang="ja-JP" altLang="en-US" smtClean="0"/>
              <a:t>‹#›</a:t>
            </a:fld>
            <a:endParaRPr kumimoji="1" lang="ja-JP" altLang="en-US"/>
          </a:p>
        </p:txBody>
      </p:sp>
    </p:spTree>
    <p:extLst>
      <p:ext uri="{BB962C8B-B14F-4D97-AF65-F5344CB8AC3E}">
        <p14:creationId xmlns:p14="http://schemas.microsoft.com/office/powerpoint/2010/main" val="281370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15AD493-7095-4411-90B0-EAECF7C80C26}" type="datetimeFigureOut">
              <a:rPr kumimoji="1" lang="ja-JP" altLang="en-US" smtClean="0"/>
              <a:t>2019/7/29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F08C-E494-48D2-AB2F-FCBF19088ABE}" type="slidenum">
              <a:rPr kumimoji="1" lang="ja-JP" altLang="en-US" smtClean="0"/>
              <a:t>‹#›</a:t>
            </a:fld>
            <a:endParaRPr kumimoji="1" lang="ja-JP" altLang="en-US"/>
          </a:p>
        </p:txBody>
      </p:sp>
    </p:spTree>
    <p:extLst>
      <p:ext uri="{BB962C8B-B14F-4D97-AF65-F5344CB8AC3E}">
        <p14:creationId xmlns:p14="http://schemas.microsoft.com/office/powerpoint/2010/main" val="698333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15AD493-7095-4411-90B0-EAECF7C80C26}" type="datetimeFigureOut">
              <a:rPr kumimoji="1" lang="ja-JP" altLang="en-US" smtClean="0"/>
              <a:t>2019/7/29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F08C-E494-48D2-AB2F-FCBF19088ABE}" type="slidenum">
              <a:rPr kumimoji="1" lang="ja-JP" altLang="en-US" smtClean="0"/>
              <a:t>‹#›</a:t>
            </a:fld>
            <a:endParaRPr kumimoji="1" lang="ja-JP" altLang="en-US"/>
          </a:p>
        </p:txBody>
      </p:sp>
    </p:spTree>
    <p:extLst>
      <p:ext uri="{BB962C8B-B14F-4D97-AF65-F5344CB8AC3E}">
        <p14:creationId xmlns:p14="http://schemas.microsoft.com/office/powerpoint/2010/main" val="2497690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15AD493-7095-4411-90B0-EAECF7C80C26}" type="datetimeFigureOut">
              <a:rPr kumimoji="1" lang="ja-JP" altLang="en-US" smtClean="0"/>
              <a:t>2019/7/29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F08C-E494-48D2-AB2F-FCBF19088ABE}" type="slidenum">
              <a:rPr kumimoji="1" lang="ja-JP" altLang="en-US" smtClean="0"/>
              <a:t>‹#›</a:t>
            </a:fld>
            <a:endParaRPr kumimoji="1" lang="ja-JP" altLang="en-US"/>
          </a:p>
        </p:txBody>
      </p:sp>
    </p:spTree>
    <p:extLst>
      <p:ext uri="{BB962C8B-B14F-4D97-AF65-F5344CB8AC3E}">
        <p14:creationId xmlns:p14="http://schemas.microsoft.com/office/powerpoint/2010/main" val="3443571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15AD493-7095-4411-90B0-EAECF7C80C26}" type="datetimeFigureOut">
              <a:rPr kumimoji="1" lang="ja-JP" altLang="en-US" smtClean="0"/>
              <a:t>2019/7/29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63F08C-E494-48D2-AB2F-FCBF19088ABE}" type="slidenum">
              <a:rPr kumimoji="1" lang="ja-JP" altLang="en-US" smtClean="0"/>
              <a:t>‹#›</a:t>
            </a:fld>
            <a:endParaRPr kumimoji="1" lang="ja-JP" altLang="en-US"/>
          </a:p>
        </p:txBody>
      </p:sp>
    </p:spTree>
    <p:extLst>
      <p:ext uri="{BB962C8B-B14F-4D97-AF65-F5344CB8AC3E}">
        <p14:creationId xmlns:p14="http://schemas.microsoft.com/office/powerpoint/2010/main" val="90349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15AD493-7095-4411-90B0-EAECF7C80C26}" type="datetimeFigureOut">
              <a:rPr kumimoji="1" lang="ja-JP" altLang="en-US" smtClean="0"/>
              <a:t>2019/7/29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F63F08C-E494-48D2-AB2F-FCBF19088ABE}" type="slidenum">
              <a:rPr kumimoji="1" lang="ja-JP" altLang="en-US" smtClean="0"/>
              <a:t>‹#›</a:t>
            </a:fld>
            <a:endParaRPr kumimoji="1" lang="ja-JP" altLang="en-US"/>
          </a:p>
        </p:txBody>
      </p:sp>
    </p:spTree>
    <p:extLst>
      <p:ext uri="{BB962C8B-B14F-4D97-AF65-F5344CB8AC3E}">
        <p14:creationId xmlns:p14="http://schemas.microsoft.com/office/powerpoint/2010/main" val="2896439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15AD493-7095-4411-90B0-EAECF7C80C26}" type="datetimeFigureOut">
              <a:rPr kumimoji="1" lang="ja-JP" altLang="en-US" smtClean="0"/>
              <a:t>2019/7/29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F63F08C-E494-48D2-AB2F-FCBF19088ABE}" type="slidenum">
              <a:rPr kumimoji="1" lang="ja-JP" altLang="en-US" smtClean="0"/>
              <a:t>‹#›</a:t>
            </a:fld>
            <a:endParaRPr kumimoji="1" lang="ja-JP" altLang="en-US"/>
          </a:p>
        </p:txBody>
      </p:sp>
    </p:spTree>
    <p:extLst>
      <p:ext uri="{BB962C8B-B14F-4D97-AF65-F5344CB8AC3E}">
        <p14:creationId xmlns:p14="http://schemas.microsoft.com/office/powerpoint/2010/main" val="225399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5AD493-7095-4411-90B0-EAECF7C80C26}" type="datetimeFigureOut">
              <a:rPr kumimoji="1" lang="ja-JP" altLang="en-US" smtClean="0"/>
              <a:t>2019/7/29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F63F08C-E494-48D2-AB2F-FCBF19088ABE}" type="slidenum">
              <a:rPr kumimoji="1" lang="ja-JP" altLang="en-US" smtClean="0"/>
              <a:t>‹#›</a:t>
            </a:fld>
            <a:endParaRPr kumimoji="1" lang="ja-JP" altLang="en-US"/>
          </a:p>
        </p:txBody>
      </p:sp>
    </p:spTree>
    <p:extLst>
      <p:ext uri="{BB962C8B-B14F-4D97-AF65-F5344CB8AC3E}">
        <p14:creationId xmlns:p14="http://schemas.microsoft.com/office/powerpoint/2010/main" val="942730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15AD493-7095-4411-90B0-EAECF7C80C26}" type="datetimeFigureOut">
              <a:rPr kumimoji="1" lang="ja-JP" altLang="en-US" smtClean="0"/>
              <a:t>2019/7/29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63F08C-E494-48D2-AB2F-FCBF19088ABE}" type="slidenum">
              <a:rPr kumimoji="1" lang="ja-JP" altLang="en-US" smtClean="0"/>
              <a:t>‹#›</a:t>
            </a:fld>
            <a:endParaRPr kumimoji="1" lang="ja-JP" altLang="en-US"/>
          </a:p>
        </p:txBody>
      </p:sp>
    </p:spTree>
    <p:extLst>
      <p:ext uri="{BB962C8B-B14F-4D97-AF65-F5344CB8AC3E}">
        <p14:creationId xmlns:p14="http://schemas.microsoft.com/office/powerpoint/2010/main" val="574214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15AD493-7095-4411-90B0-EAECF7C80C26}" type="datetimeFigureOut">
              <a:rPr kumimoji="1" lang="ja-JP" altLang="en-US" smtClean="0"/>
              <a:t>2019/7/29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63F08C-E494-48D2-AB2F-FCBF19088ABE}" type="slidenum">
              <a:rPr kumimoji="1" lang="ja-JP" altLang="en-US" smtClean="0"/>
              <a:t>‹#›</a:t>
            </a:fld>
            <a:endParaRPr kumimoji="1" lang="ja-JP" altLang="en-US"/>
          </a:p>
        </p:txBody>
      </p:sp>
    </p:spTree>
    <p:extLst>
      <p:ext uri="{BB962C8B-B14F-4D97-AF65-F5344CB8AC3E}">
        <p14:creationId xmlns:p14="http://schemas.microsoft.com/office/powerpoint/2010/main" val="951631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5AD493-7095-4411-90B0-EAECF7C80C26}" type="datetimeFigureOut">
              <a:rPr kumimoji="1" lang="ja-JP" altLang="en-US" smtClean="0"/>
              <a:t>2019/7/29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63F08C-E494-48D2-AB2F-FCBF19088ABE}" type="slidenum">
              <a:rPr kumimoji="1" lang="ja-JP" altLang="en-US" smtClean="0"/>
              <a:t>‹#›</a:t>
            </a:fld>
            <a:endParaRPr kumimoji="1" lang="ja-JP" altLang="en-US"/>
          </a:p>
        </p:txBody>
      </p:sp>
    </p:spTree>
    <p:extLst>
      <p:ext uri="{BB962C8B-B14F-4D97-AF65-F5344CB8AC3E}">
        <p14:creationId xmlns:p14="http://schemas.microsoft.com/office/powerpoint/2010/main" val="5343698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グループ化 13">
            <a:extLst>
              <a:ext uri="{FF2B5EF4-FFF2-40B4-BE49-F238E27FC236}">
                <a16:creationId xmlns:a16="http://schemas.microsoft.com/office/drawing/2014/main" id="{92ED4024-DA97-400F-85D8-9F6A05DE3A0D}"/>
              </a:ext>
            </a:extLst>
          </p:cNvPr>
          <p:cNvGrpSpPr/>
          <p:nvPr/>
        </p:nvGrpSpPr>
        <p:grpSpPr>
          <a:xfrm>
            <a:off x="310105" y="822224"/>
            <a:ext cx="8523790" cy="5818908"/>
            <a:chOff x="310105" y="822224"/>
            <a:chExt cx="8523790" cy="5818908"/>
          </a:xfrm>
        </p:grpSpPr>
        <p:pic>
          <p:nvPicPr>
            <p:cNvPr id="3" name="図 2">
              <a:extLst>
                <a:ext uri="{FF2B5EF4-FFF2-40B4-BE49-F238E27FC236}">
                  <a16:creationId xmlns:a16="http://schemas.microsoft.com/office/drawing/2014/main" id="{495482DC-4515-4635-AD32-232E439920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105" y="822224"/>
              <a:ext cx="8523790" cy="5818908"/>
            </a:xfrm>
            <a:prstGeom prst="rect">
              <a:avLst/>
            </a:prstGeom>
          </p:spPr>
        </p:pic>
        <p:sp>
          <p:nvSpPr>
            <p:cNvPr id="13" name="正方形/長方形 12">
              <a:extLst>
                <a:ext uri="{FF2B5EF4-FFF2-40B4-BE49-F238E27FC236}">
                  <a16:creationId xmlns:a16="http://schemas.microsoft.com/office/drawing/2014/main" id="{9B1CC337-3331-4C40-87A4-DCCEB722C9C1}"/>
                </a:ext>
              </a:extLst>
            </p:cNvPr>
            <p:cNvSpPr/>
            <p:nvPr/>
          </p:nvSpPr>
          <p:spPr>
            <a:xfrm>
              <a:off x="1630392" y="2663723"/>
              <a:ext cx="6288657" cy="20163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4" name="テキスト ボックス 3">
            <a:extLst>
              <a:ext uri="{FF2B5EF4-FFF2-40B4-BE49-F238E27FC236}">
                <a16:creationId xmlns:a16="http://schemas.microsoft.com/office/drawing/2014/main" id="{B5028B76-78B4-46FC-A5B4-569E3418987D}"/>
              </a:ext>
            </a:extLst>
          </p:cNvPr>
          <p:cNvSpPr txBox="1"/>
          <p:nvPr/>
        </p:nvSpPr>
        <p:spPr>
          <a:xfrm>
            <a:off x="1091241" y="336432"/>
            <a:ext cx="7254815" cy="584775"/>
          </a:xfrm>
          <a:prstGeom prst="rect">
            <a:avLst/>
          </a:prstGeom>
          <a:noFill/>
        </p:spPr>
        <p:txBody>
          <a:bodyPr wrap="square" rtlCol="0">
            <a:spAutoFit/>
          </a:bodyPr>
          <a:lstStyle/>
          <a:p>
            <a:r>
              <a:rPr kumimoji="1" lang="ja-JP" altLang="en-US" sz="3200" dirty="0">
                <a:solidFill>
                  <a:schemeClr val="accent2">
                    <a:lumMod val="50000"/>
                  </a:schemeClr>
                </a:solidFill>
                <a:latin typeface="Algerian" panose="04020705040A02060702" pitchFamily="82" charset="0"/>
              </a:rPr>
              <a:t>第</a:t>
            </a:r>
            <a:r>
              <a:rPr kumimoji="1" lang="en-US" altLang="ja-JP" sz="3200" dirty="0">
                <a:solidFill>
                  <a:schemeClr val="accent2">
                    <a:lumMod val="50000"/>
                  </a:schemeClr>
                </a:solidFill>
                <a:latin typeface="Algerian" panose="04020705040A02060702" pitchFamily="82" charset="0"/>
              </a:rPr>
              <a:t>2</a:t>
            </a:r>
            <a:r>
              <a:rPr kumimoji="1" lang="ja-JP" altLang="en-US" sz="3200" dirty="0">
                <a:solidFill>
                  <a:schemeClr val="accent2">
                    <a:lumMod val="50000"/>
                  </a:schemeClr>
                </a:solidFill>
                <a:latin typeface="Algerian" panose="04020705040A02060702" pitchFamily="82" charset="0"/>
              </a:rPr>
              <a:t>回 </a:t>
            </a:r>
            <a:r>
              <a:rPr kumimoji="1" lang="en-US" altLang="ja-JP" sz="3200" dirty="0">
                <a:solidFill>
                  <a:schemeClr val="accent2">
                    <a:lumMod val="50000"/>
                  </a:schemeClr>
                </a:solidFill>
                <a:latin typeface="Algerian" panose="04020705040A02060702" pitchFamily="82" charset="0"/>
              </a:rPr>
              <a:t>Global Café </a:t>
            </a:r>
            <a:r>
              <a:rPr kumimoji="1" lang="ja-JP" altLang="en-US" sz="3200" dirty="0">
                <a:solidFill>
                  <a:schemeClr val="accent2">
                    <a:lumMod val="50000"/>
                  </a:schemeClr>
                </a:solidFill>
                <a:latin typeface="Algerian" panose="04020705040A02060702" pitchFamily="82" charset="0"/>
              </a:rPr>
              <a:t>開催しました</a:t>
            </a:r>
            <a:endParaRPr kumimoji="1" lang="en-US" altLang="ja-JP" sz="3200" dirty="0">
              <a:solidFill>
                <a:schemeClr val="accent2">
                  <a:lumMod val="50000"/>
                </a:schemeClr>
              </a:solidFill>
              <a:latin typeface="Algerian" panose="04020705040A02060702" pitchFamily="82" charset="0"/>
            </a:endParaRPr>
          </a:p>
        </p:txBody>
      </p:sp>
      <p:sp>
        <p:nvSpPr>
          <p:cNvPr id="8" name="テキスト ボックス 7">
            <a:extLst>
              <a:ext uri="{FF2B5EF4-FFF2-40B4-BE49-F238E27FC236}">
                <a16:creationId xmlns:a16="http://schemas.microsoft.com/office/drawing/2014/main" id="{4564204B-6799-4F75-B7A4-F68B236E4380}"/>
              </a:ext>
            </a:extLst>
          </p:cNvPr>
          <p:cNvSpPr txBox="1"/>
          <p:nvPr/>
        </p:nvSpPr>
        <p:spPr>
          <a:xfrm>
            <a:off x="92733" y="5933246"/>
            <a:ext cx="8958531" cy="707886"/>
          </a:xfrm>
          <a:prstGeom prst="rect">
            <a:avLst/>
          </a:prstGeom>
          <a:noFill/>
        </p:spPr>
        <p:txBody>
          <a:bodyPr wrap="square" rtlCol="0">
            <a:spAutoFit/>
          </a:bodyPr>
          <a:lstStyle/>
          <a:p>
            <a:pPr algn="ctr"/>
            <a:r>
              <a:rPr lang="en-US" altLang="ja-JP" sz="2000" dirty="0">
                <a:solidFill>
                  <a:schemeClr val="accent5">
                    <a:lumMod val="50000"/>
                  </a:schemeClr>
                </a:solidFill>
                <a:latin typeface="Adobe Gothic Std B" panose="020B0800000000000000" pitchFamily="34" charset="-128"/>
                <a:ea typeface="Adobe Gothic Std B" panose="020B0800000000000000" pitchFamily="34" charset="-128"/>
              </a:rPr>
              <a:t>9</a:t>
            </a:r>
            <a:r>
              <a:rPr lang="ja-JP" altLang="en-US" sz="2000" dirty="0">
                <a:solidFill>
                  <a:schemeClr val="accent5">
                    <a:lumMod val="50000"/>
                  </a:schemeClr>
                </a:solidFill>
                <a:latin typeface="Adobe Gothic Std B" panose="020B0800000000000000" pitchFamily="34" charset="-128"/>
                <a:ea typeface="Adobe Gothic Std B" panose="020B0800000000000000" pitchFamily="34" charset="-128"/>
              </a:rPr>
              <a:t>月は</a:t>
            </a:r>
            <a:r>
              <a:rPr lang="en-US" altLang="ja-JP" sz="2000" u="sng" dirty="0">
                <a:solidFill>
                  <a:schemeClr val="accent5">
                    <a:lumMod val="50000"/>
                  </a:schemeClr>
                </a:solidFill>
                <a:effectLst>
                  <a:outerShdw blurRad="38100" dist="38100" dir="2700000" algn="tl">
                    <a:srgbClr val="000000">
                      <a:alpha val="43137"/>
                    </a:srgbClr>
                  </a:outerShdw>
                </a:effectLst>
                <a:latin typeface="Adobe Gothic Std B" panose="020B0800000000000000" pitchFamily="34" charset="-128"/>
                <a:ea typeface="Adobe Gothic Std B" panose="020B0800000000000000" pitchFamily="34" charset="-128"/>
              </a:rPr>
              <a:t>26</a:t>
            </a:r>
            <a:r>
              <a:rPr lang="ja-JP" altLang="en-US" sz="2000" u="sng" dirty="0">
                <a:solidFill>
                  <a:schemeClr val="accent5">
                    <a:lumMod val="50000"/>
                  </a:schemeClr>
                </a:solidFill>
                <a:effectLst>
                  <a:outerShdw blurRad="38100" dist="38100" dir="2700000" algn="tl">
                    <a:srgbClr val="000000">
                      <a:alpha val="43137"/>
                    </a:srgbClr>
                  </a:outerShdw>
                </a:effectLst>
                <a:latin typeface="Adobe Gothic Std B" panose="020B0800000000000000" pitchFamily="34" charset="-128"/>
                <a:ea typeface="Adobe Gothic Std B" panose="020B0800000000000000" pitchFamily="34" charset="-128"/>
              </a:rPr>
              <a:t>日（木）</a:t>
            </a:r>
            <a:r>
              <a:rPr lang="en-US" altLang="ja-JP" sz="2000" u="sng" dirty="0">
                <a:solidFill>
                  <a:schemeClr val="accent5">
                    <a:lumMod val="50000"/>
                  </a:schemeClr>
                </a:solidFill>
                <a:effectLst>
                  <a:outerShdw blurRad="38100" dist="38100" dir="2700000" algn="tl">
                    <a:srgbClr val="000000">
                      <a:alpha val="43137"/>
                    </a:srgbClr>
                  </a:outerShdw>
                </a:effectLst>
                <a:latin typeface="Adobe Gothic Std B" panose="020B0800000000000000" pitchFamily="34" charset="-128"/>
                <a:ea typeface="Adobe Gothic Std B" panose="020B0800000000000000" pitchFamily="34" charset="-128"/>
              </a:rPr>
              <a:t>5</a:t>
            </a:r>
            <a:r>
              <a:rPr lang="ja-JP" altLang="en-US" sz="2000" u="sng" dirty="0">
                <a:solidFill>
                  <a:schemeClr val="accent5">
                    <a:lumMod val="50000"/>
                  </a:schemeClr>
                </a:solidFill>
                <a:effectLst>
                  <a:outerShdw blurRad="38100" dist="38100" dir="2700000" algn="tl">
                    <a:srgbClr val="000000">
                      <a:alpha val="43137"/>
                    </a:srgbClr>
                  </a:outerShdw>
                </a:effectLst>
                <a:latin typeface="Adobe Gothic Std B" panose="020B0800000000000000" pitchFamily="34" charset="-128"/>
                <a:ea typeface="Adobe Gothic Std B" panose="020B0800000000000000" pitchFamily="34" charset="-128"/>
              </a:rPr>
              <a:t>コマにＢ</a:t>
            </a:r>
            <a:r>
              <a:rPr lang="en-US" altLang="ja-JP" sz="2000" u="sng" dirty="0">
                <a:solidFill>
                  <a:schemeClr val="accent5">
                    <a:lumMod val="50000"/>
                  </a:schemeClr>
                </a:solidFill>
                <a:effectLst>
                  <a:outerShdw blurRad="38100" dist="38100" dir="2700000" algn="tl">
                    <a:srgbClr val="000000">
                      <a:alpha val="43137"/>
                    </a:srgbClr>
                  </a:outerShdw>
                </a:effectLst>
                <a:latin typeface="Adobe Gothic Std B" panose="020B0800000000000000" pitchFamily="34" charset="-128"/>
                <a:ea typeface="Adobe Gothic Std B" panose="020B0800000000000000" pitchFamily="34" charset="-128"/>
              </a:rPr>
              <a:t>505</a:t>
            </a:r>
            <a:r>
              <a:rPr lang="ja-JP" altLang="en-US" sz="2000" dirty="0">
                <a:solidFill>
                  <a:schemeClr val="accent5">
                    <a:lumMod val="50000"/>
                  </a:schemeClr>
                </a:solidFill>
                <a:latin typeface="Adobe Gothic Std B" panose="020B0800000000000000" pitchFamily="34" charset="-128"/>
                <a:ea typeface="Adobe Gothic Std B" panose="020B0800000000000000" pitchFamily="34" charset="-128"/>
              </a:rPr>
              <a:t>で開催いたします。</a:t>
            </a:r>
            <a:endParaRPr lang="en-US" altLang="ja-JP" sz="2000" dirty="0">
              <a:solidFill>
                <a:schemeClr val="accent5">
                  <a:lumMod val="50000"/>
                </a:schemeClr>
              </a:solidFill>
              <a:latin typeface="Adobe Gothic Std B" panose="020B0800000000000000" pitchFamily="34" charset="-128"/>
              <a:ea typeface="Adobe Gothic Std B" panose="020B0800000000000000" pitchFamily="34" charset="-128"/>
            </a:endParaRPr>
          </a:p>
          <a:p>
            <a:pPr algn="ctr"/>
            <a:r>
              <a:rPr kumimoji="1" lang="ja-JP" altLang="en-US" sz="2000" dirty="0">
                <a:solidFill>
                  <a:schemeClr val="accent5">
                    <a:lumMod val="50000"/>
                  </a:schemeClr>
                </a:solidFill>
                <a:latin typeface="Adobe Gothic Std B" panose="020B0800000000000000" pitchFamily="34" charset="-128"/>
                <a:ea typeface="Adobe Gothic Std B" panose="020B0800000000000000" pitchFamily="34" charset="-128"/>
              </a:rPr>
              <a:t>次回は、サマースクールの報告会を予定しております。</a:t>
            </a:r>
            <a:endParaRPr kumimoji="1" lang="ja-JP" altLang="en-US" sz="2000" dirty="0">
              <a:solidFill>
                <a:schemeClr val="accent5">
                  <a:lumMod val="50000"/>
                </a:schemeClr>
              </a:solidFill>
            </a:endParaRPr>
          </a:p>
        </p:txBody>
      </p:sp>
      <p:sp>
        <p:nvSpPr>
          <p:cNvPr id="5" name="テキスト ボックス 4">
            <a:extLst>
              <a:ext uri="{FF2B5EF4-FFF2-40B4-BE49-F238E27FC236}">
                <a16:creationId xmlns:a16="http://schemas.microsoft.com/office/drawing/2014/main" id="{312EAAB1-8832-4330-A284-A7068F3CF94A}"/>
              </a:ext>
            </a:extLst>
          </p:cNvPr>
          <p:cNvSpPr txBox="1"/>
          <p:nvPr/>
        </p:nvSpPr>
        <p:spPr>
          <a:xfrm>
            <a:off x="346753" y="2347668"/>
            <a:ext cx="8450493" cy="1200329"/>
          </a:xfrm>
          <a:prstGeom prst="rect">
            <a:avLst/>
          </a:prstGeom>
          <a:noFill/>
        </p:spPr>
        <p:txBody>
          <a:bodyPr wrap="square" rtlCol="0">
            <a:spAutoFit/>
          </a:bodyPr>
          <a:lstStyle/>
          <a:p>
            <a:r>
              <a:rPr lang="ja-JP" altLang="en-US" dirty="0">
                <a:solidFill>
                  <a:schemeClr val="accent2">
                    <a:lumMod val="50000"/>
                  </a:schemeClr>
                </a:solidFill>
                <a:latin typeface="UD デジタル 教科書体 NP-B" panose="02020700000000000000" pitchFamily="18" charset="-128"/>
                <a:ea typeface="UD デジタル 教科書体 NP-B" panose="02020700000000000000" pitchFamily="18" charset="-128"/>
              </a:rPr>
              <a:t>第</a:t>
            </a:r>
            <a:r>
              <a:rPr lang="en-US" altLang="ja-JP" dirty="0">
                <a:solidFill>
                  <a:schemeClr val="accent2">
                    <a:lumMod val="50000"/>
                  </a:schemeClr>
                </a:solidFill>
                <a:latin typeface="UD デジタル 教科書体 NP-B" panose="02020700000000000000" pitchFamily="18" charset="-128"/>
                <a:ea typeface="UD デジタル 教科書体 NP-B" panose="02020700000000000000" pitchFamily="18" charset="-128"/>
              </a:rPr>
              <a:t>2</a:t>
            </a:r>
            <a:r>
              <a:rPr lang="ja-JP" altLang="en-US" dirty="0">
                <a:solidFill>
                  <a:schemeClr val="accent2">
                    <a:lumMod val="50000"/>
                  </a:schemeClr>
                </a:solidFill>
                <a:latin typeface="UD デジタル 教科書体 NP-B" panose="02020700000000000000" pitchFamily="18" charset="-128"/>
                <a:ea typeface="UD デジタル 教科書体 NP-B" panose="02020700000000000000" pitchFamily="18" charset="-128"/>
              </a:rPr>
              <a:t>回目は、マヒドン大学との交流を目標に</a:t>
            </a:r>
            <a:r>
              <a:rPr lang="en-US" altLang="ja-JP" dirty="0">
                <a:solidFill>
                  <a:schemeClr val="accent2">
                    <a:lumMod val="50000"/>
                  </a:schemeClr>
                </a:solidFill>
                <a:latin typeface="UD デジタル 教科書体 NP-B" panose="02020700000000000000" pitchFamily="18" charset="-128"/>
                <a:ea typeface="UD デジタル 教科書体 NP-B" panose="02020700000000000000" pitchFamily="18" charset="-128"/>
              </a:rPr>
              <a:t>2</a:t>
            </a:r>
            <a:r>
              <a:rPr lang="ja-JP" altLang="en-US" dirty="0">
                <a:solidFill>
                  <a:schemeClr val="accent2">
                    <a:lumMod val="50000"/>
                  </a:schemeClr>
                </a:solidFill>
                <a:latin typeface="UD デジタル 教科書体 NP-B" panose="02020700000000000000" pitchFamily="18" charset="-128"/>
                <a:ea typeface="UD デジタル 教科書体 NP-B" panose="02020700000000000000" pitchFamily="18" charset="-128"/>
              </a:rPr>
              <a:t>人の院生の方々の自己紹介や研究テーマについて話し合いを行いました。気軽に英語を話せる場所として、特に院生の方々にご参加いただければ幸いです。冷たい麦茶、ジュースを用意してカフェのような気楽な雰囲気で英会話を楽しむことをだいじにしています。</a:t>
            </a:r>
            <a:endParaRPr kumimoji="1" lang="ja-JP" altLang="en-US" dirty="0">
              <a:solidFill>
                <a:schemeClr val="accent2">
                  <a:lumMod val="50000"/>
                </a:schemeClr>
              </a:solidFill>
              <a:latin typeface="UD デジタル 教科書体 NP-B" panose="02020700000000000000" pitchFamily="18" charset="-128"/>
              <a:ea typeface="UD デジタル 教科書体 NP-B" panose="02020700000000000000" pitchFamily="18" charset="-128"/>
            </a:endParaRPr>
          </a:p>
        </p:txBody>
      </p:sp>
      <p:sp>
        <p:nvSpPr>
          <p:cNvPr id="16" name="スクロール: 縦 15">
            <a:extLst>
              <a:ext uri="{FF2B5EF4-FFF2-40B4-BE49-F238E27FC236}">
                <a16:creationId xmlns:a16="http://schemas.microsoft.com/office/drawing/2014/main" id="{19470FB2-52EC-440A-90FB-CA53EC1F038E}"/>
              </a:ext>
            </a:extLst>
          </p:cNvPr>
          <p:cNvSpPr/>
          <p:nvPr/>
        </p:nvSpPr>
        <p:spPr>
          <a:xfrm>
            <a:off x="3636309" y="3535608"/>
            <a:ext cx="5234233" cy="2167502"/>
          </a:xfrm>
          <a:prstGeom prst="verticalScroll">
            <a:avLst>
              <a:gd name="adj" fmla="val 6440"/>
            </a:avLst>
          </a:prstGeom>
          <a:solidFill>
            <a:schemeClr val="accent3">
              <a:lumMod val="20000"/>
              <a:lumOff val="8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UD デジタル 教科書体 NP-B" panose="02020700000000000000" pitchFamily="18" charset="-128"/>
                <a:ea typeface="UD デジタル 教科書体 NP-B" panose="02020700000000000000" pitchFamily="18" charset="-128"/>
              </a:rPr>
              <a:t>参加者の感想</a:t>
            </a:r>
            <a:endParaRPr lang="en-US" altLang="ja-JP" sz="1600" dirty="0">
              <a:solidFill>
                <a:schemeClr val="tx1"/>
              </a:solidFill>
              <a:latin typeface="UD デジタル 教科書体 NP-B" panose="02020700000000000000" pitchFamily="18" charset="-128"/>
              <a:ea typeface="UD デジタル 教科書体 NP-B" panose="02020700000000000000" pitchFamily="18" charset="-128"/>
            </a:endParaRPr>
          </a:p>
          <a:p>
            <a:r>
              <a:rPr lang="ja-JP" altLang="en-US" sz="1600" dirty="0">
                <a:solidFill>
                  <a:schemeClr val="tx1"/>
                </a:solidFill>
                <a:latin typeface="UD デジタル 教科書体 NP-B" panose="02020700000000000000" pitchFamily="18" charset="-128"/>
                <a:ea typeface="UD デジタル 教科書体 NP-B" panose="02020700000000000000" pitchFamily="18" charset="-128"/>
              </a:rPr>
              <a:t>　</a:t>
            </a:r>
            <a:endParaRPr lang="en-US" altLang="ja-JP" sz="1600" dirty="0">
              <a:solidFill>
                <a:schemeClr val="tx1"/>
              </a:solidFill>
              <a:latin typeface="UD デジタル 教科書体 NP-B" panose="02020700000000000000" pitchFamily="18" charset="-128"/>
              <a:ea typeface="UD デジタル 教科書体 NP-B" panose="02020700000000000000" pitchFamily="18" charset="-128"/>
            </a:endParaRPr>
          </a:p>
          <a:p>
            <a:r>
              <a:rPr kumimoji="1" lang="ja-JP" altLang="en-US" sz="1600" dirty="0">
                <a:solidFill>
                  <a:schemeClr val="tx1"/>
                </a:solidFill>
                <a:latin typeface="UD デジタル 教科書体 NP-B" panose="02020700000000000000" pitchFamily="18" charset="-128"/>
                <a:ea typeface="UD デジタル 教科書体 NP-B" panose="02020700000000000000" pitchFamily="18" charset="-128"/>
              </a:rPr>
              <a:t>今日は英語で自己紹介と専攻分野の紹介、今後取り組みたい研究テーマについて話し合いました。</a:t>
            </a:r>
            <a:endParaRPr kumimoji="1" lang="en-US" altLang="ja-JP" sz="1600" dirty="0">
              <a:solidFill>
                <a:schemeClr val="tx1"/>
              </a:solidFill>
              <a:latin typeface="UD デジタル 教科書体 NP-B" panose="02020700000000000000" pitchFamily="18" charset="-128"/>
              <a:ea typeface="UD デジタル 教科書体 NP-B" panose="02020700000000000000" pitchFamily="18" charset="-128"/>
            </a:endParaRPr>
          </a:p>
          <a:p>
            <a:endParaRPr kumimoji="1" lang="en-US" altLang="ja-JP" sz="1600" dirty="0">
              <a:solidFill>
                <a:schemeClr val="tx1"/>
              </a:solidFill>
              <a:latin typeface="UD デジタル 教科書体 NP-B" panose="02020700000000000000" pitchFamily="18" charset="-128"/>
              <a:ea typeface="UD デジタル 教科書体 NP-B" panose="02020700000000000000" pitchFamily="18" charset="-128"/>
            </a:endParaRPr>
          </a:p>
          <a:p>
            <a:r>
              <a:rPr kumimoji="1" lang="ja-JP" altLang="en-US" sz="1600" dirty="0">
                <a:solidFill>
                  <a:schemeClr val="tx1"/>
                </a:solidFill>
                <a:latin typeface="UD デジタル 教科書体 NP-B" panose="02020700000000000000" pitchFamily="18" charset="-128"/>
                <a:ea typeface="UD デジタル 教科書体 NP-B" panose="02020700000000000000" pitchFamily="18" charset="-128"/>
              </a:rPr>
              <a:t>楽しい時間を過ごすことができました。</a:t>
            </a:r>
            <a:endParaRPr kumimoji="1" lang="en-US" altLang="ja-JP" sz="1600" dirty="0">
              <a:solidFill>
                <a:schemeClr val="tx1"/>
              </a:solidFill>
              <a:latin typeface="UD デジタル 教科書体 NP-B" panose="02020700000000000000" pitchFamily="18" charset="-128"/>
              <a:ea typeface="UD デジタル 教科書体 NP-B" panose="02020700000000000000" pitchFamily="18" charset="-128"/>
            </a:endParaRPr>
          </a:p>
          <a:p>
            <a:r>
              <a:rPr kumimoji="1" lang="en-US" altLang="ja-JP" sz="1600" dirty="0">
                <a:solidFill>
                  <a:schemeClr val="tx1"/>
                </a:solidFill>
                <a:latin typeface="UD デジタル 教科書体 NP-B" panose="02020700000000000000" pitchFamily="18" charset="-128"/>
                <a:ea typeface="UD デジタル 教科書体 NP-B" panose="02020700000000000000" pitchFamily="18" charset="-128"/>
              </a:rPr>
              <a:t>9</a:t>
            </a:r>
            <a:r>
              <a:rPr kumimoji="1" lang="ja-JP" altLang="en-US" sz="1600" dirty="0">
                <a:solidFill>
                  <a:schemeClr val="tx1"/>
                </a:solidFill>
                <a:latin typeface="UD デジタル 教科書体 NP-B" panose="02020700000000000000" pitchFamily="18" charset="-128"/>
                <a:ea typeface="UD デジタル 教科書体 NP-B" panose="02020700000000000000" pitchFamily="18" charset="-128"/>
              </a:rPr>
              <a:t>月</a:t>
            </a:r>
            <a:r>
              <a:rPr kumimoji="1" lang="en-US" altLang="ja-JP" sz="1600" dirty="0">
                <a:solidFill>
                  <a:schemeClr val="tx1"/>
                </a:solidFill>
                <a:latin typeface="UD デジタル 教科書体 NP-B" panose="02020700000000000000" pitchFamily="18" charset="-128"/>
                <a:ea typeface="UD デジタル 教科書体 NP-B" panose="02020700000000000000" pitchFamily="18" charset="-128"/>
              </a:rPr>
              <a:t>1</a:t>
            </a:r>
            <a:r>
              <a:rPr kumimoji="1" lang="ja-JP" altLang="en-US" sz="1600" dirty="0">
                <a:solidFill>
                  <a:schemeClr val="tx1"/>
                </a:solidFill>
                <a:latin typeface="UD デジタル 教科書体 NP-B" panose="02020700000000000000" pitchFamily="18" charset="-128"/>
                <a:ea typeface="UD デジタル 教科書体 NP-B" panose="02020700000000000000" pitchFamily="18" charset="-128"/>
              </a:rPr>
              <a:t>日からタイに行ってき</a:t>
            </a:r>
            <a:r>
              <a:rPr kumimoji="1" lang="ja-JP" altLang="en-US" sz="1600" dirty="0" err="1">
                <a:solidFill>
                  <a:schemeClr val="tx1"/>
                </a:solidFill>
                <a:latin typeface="UD デジタル 教科書体 NP-B" panose="02020700000000000000" pitchFamily="18" charset="-128"/>
                <a:ea typeface="UD デジタル 教科書体 NP-B" panose="02020700000000000000" pitchFamily="18" charset="-128"/>
              </a:rPr>
              <a:t>ま</a:t>
            </a:r>
            <a:r>
              <a:rPr kumimoji="1" lang="ja-JP" altLang="en-US" sz="1600" dirty="0">
                <a:solidFill>
                  <a:schemeClr val="tx1"/>
                </a:solidFill>
                <a:latin typeface="UD デジタル 教科書体 NP-B" panose="02020700000000000000" pitchFamily="18" charset="-128"/>
                <a:ea typeface="UD デジタル 教科書体 NP-B" panose="02020700000000000000" pitchFamily="18" charset="-128"/>
              </a:rPr>
              <a:t>ー</a:t>
            </a:r>
            <a:r>
              <a:rPr kumimoji="1" lang="ja-JP" altLang="en-US" sz="1600" dirty="0" err="1">
                <a:solidFill>
                  <a:schemeClr val="tx1"/>
                </a:solidFill>
                <a:latin typeface="UD デジタル 教科書体 NP-B" panose="02020700000000000000" pitchFamily="18" charset="-128"/>
                <a:ea typeface="UD デジタル 教科書体 NP-B" panose="02020700000000000000" pitchFamily="18" charset="-128"/>
              </a:rPr>
              <a:t>す</a:t>
            </a:r>
            <a:r>
              <a:rPr kumimoji="1" lang="ja-JP" altLang="en-US" sz="1600">
                <a:solidFill>
                  <a:schemeClr val="tx1"/>
                </a:solidFill>
                <a:latin typeface="UD デジタル 教科書体 NP-B" panose="02020700000000000000" pitchFamily="18" charset="-128"/>
                <a:ea typeface="UD デジタル 教科書体 NP-B" panose="02020700000000000000" pitchFamily="18" charset="-128"/>
              </a:rPr>
              <a:t>！！</a:t>
            </a:r>
            <a:endParaRPr kumimoji="1" lang="en-US" altLang="ja-JP" sz="1600" dirty="0">
              <a:solidFill>
                <a:schemeClr val="tx1"/>
              </a:solidFill>
              <a:latin typeface="UD デジタル 教科書体 NP-B" panose="02020700000000000000" pitchFamily="18" charset="-128"/>
              <a:ea typeface="UD デジタル 教科書体 NP-B" panose="02020700000000000000" pitchFamily="18" charset="-128"/>
            </a:endParaRPr>
          </a:p>
          <a:p>
            <a:endParaRPr kumimoji="1" lang="ja-JP" altLang="en-US" sz="1600" dirty="0">
              <a:solidFill>
                <a:schemeClr val="tx1"/>
              </a:solidFill>
              <a:latin typeface="UD デジタル 教科書体 N-R" panose="02020400000000000000" pitchFamily="17" charset="-128"/>
              <a:ea typeface="UD デジタル 教科書体 N-R" panose="02020400000000000000" pitchFamily="17" charset="-128"/>
            </a:endParaRPr>
          </a:p>
        </p:txBody>
      </p:sp>
      <p:grpSp>
        <p:nvGrpSpPr>
          <p:cNvPr id="10" name="グループ化 9">
            <a:extLst>
              <a:ext uri="{FF2B5EF4-FFF2-40B4-BE49-F238E27FC236}">
                <a16:creationId xmlns:a16="http://schemas.microsoft.com/office/drawing/2014/main" id="{74ABF501-AE90-457E-9015-D1E726FABAA9}"/>
              </a:ext>
            </a:extLst>
          </p:cNvPr>
          <p:cNvGrpSpPr/>
          <p:nvPr/>
        </p:nvGrpSpPr>
        <p:grpSpPr>
          <a:xfrm>
            <a:off x="646981" y="3483726"/>
            <a:ext cx="2786608" cy="2178764"/>
            <a:chOff x="646981" y="3483726"/>
            <a:chExt cx="2786608" cy="2178764"/>
          </a:xfrm>
        </p:grpSpPr>
        <p:pic>
          <p:nvPicPr>
            <p:cNvPr id="6" name="図 5">
              <a:extLst>
                <a:ext uri="{FF2B5EF4-FFF2-40B4-BE49-F238E27FC236}">
                  <a16:creationId xmlns:a16="http://schemas.microsoft.com/office/drawing/2014/main" id="{6111CF4C-D0CE-434D-8BC7-BF418E8A5F13}"/>
                </a:ext>
              </a:extLst>
            </p:cNvPr>
            <p:cNvPicPr>
              <a:picLocks noChangeAspect="1"/>
            </p:cNvPicPr>
            <p:nvPr/>
          </p:nvPicPr>
          <p:blipFill rotWithShape="1">
            <a:blip r:embed="rId3">
              <a:extLst>
                <a:ext uri="{28A0092B-C50C-407E-A947-70E740481C1C}">
                  <a14:useLocalDpi xmlns:a14="http://schemas.microsoft.com/office/drawing/2010/main" val="0"/>
                </a:ext>
              </a:extLst>
            </a:blip>
            <a:srcRect l="8511" t="3489" r="10280" b="8160"/>
            <a:stretch/>
          </p:blipFill>
          <p:spPr>
            <a:xfrm>
              <a:off x="646981" y="3483726"/>
              <a:ext cx="2786608" cy="2178764"/>
            </a:xfrm>
            <a:prstGeom prst="rect">
              <a:avLst/>
            </a:prstGeom>
          </p:spPr>
        </p:pic>
        <p:pic>
          <p:nvPicPr>
            <p:cNvPr id="9" name="図 8">
              <a:extLst>
                <a:ext uri="{FF2B5EF4-FFF2-40B4-BE49-F238E27FC236}">
                  <a16:creationId xmlns:a16="http://schemas.microsoft.com/office/drawing/2014/main" id="{FB7DBB69-8FEF-4490-97B3-F6B0039EE93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6981" y="3847390"/>
              <a:ext cx="2786608" cy="1451436"/>
            </a:xfrm>
            <a:prstGeom prst="rect">
              <a:avLst/>
            </a:prstGeom>
          </p:spPr>
        </p:pic>
      </p:grpSp>
    </p:spTree>
    <p:extLst>
      <p:ext uri="{BB962C8B-B14F-4D97-AF65-F5344CB8AC3E}">
        <p14:creationId xmlns:p14="http://schemas.microsoft.com/office/powerpoint/2010/main" val="70781030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TotalTime>
  <Words>113</Words>
  <Application>Microsoft Office PowerPoint</Application>
  <PresentationFormat>画面に合わせる (4:3)</PresentationFormat>
  <Paragraphs>10</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Adobe Gothic Std B</vt:lpstr>
      <vt:lpstr>UD デジタル 教科書体 NP-B</vt:lpstr>
      <vt:lpstr>UD デジタル 教科書体 N-R</vt:lpstr>
      <vt:lpstr>游ゴシック</vt:lpstr>
      <vt:lpstr>游ゴシック Light</vt:lpstr>
      <vt:lpstr>Algerian</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井上 奈々</dc:creator>
  <cp:lastModifiedBy>井上 奈々</cp:lastModifiedBy>
  <cp:revision>12</cp:revision>
  <dcterms:created xsi:type="dcterms:W3CDTF">2019-06-14T00:07:42Z</dcterms:created>
  <dcterms:modified xsi:type="dcterms:W3CDTF">2019-07-29T09:24:12Z</dcterms:modified>
</cp:coreProperties>
</file>